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29F49A-6105-7932-5B5A-2B6744E2F017}" v="392" dt="2024-09-17T07:26:47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271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8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44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825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5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98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81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2092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1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9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9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4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4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>
                <a:ea typeface="Calibri Light"/>
                <a:cs typeface="Calibri Light"/>
              </a:rPr>
              <a:t>ON radar</a:t>
            </a:r>
            <a:br>
              <a:rPr lang="sr-Latn-RS" dirty="0">
                <a:ea typeface="Calibri Light"/>
                <a:cs typeface="Calibri Light"/>
              </a:rPr>
            </a:br>
            <a:r>
              <a:rPr lang="sr-Latn-RS" dirty="0">
                <a:ea typeface="Calibri Light"/>
                <a:cs typeface="Calibri Light"/>
              </a:rPr>
              <a:t>Inteligentni transportni sistemi</a:t>
            </a:r>
            <a:endParaRPr lang="sr-Latn-RS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>
                <a:ea typeface="Calibri"/>
                <a:cs typeface="Calibri"/>
              </a:rPr>
              <a:t>Tamara </a:t>
            </a:r>
            <a:r>
              <a:rPr lang="sr-Latn-RS" dirty="0" err="1">
                <a:ea typeface="Calibri"/>
                <a:cs typeface="Calibri"/>
              </a:rPr>
              <a:t>milovanović</a:t>
            </a:r>
            <a:r>
              <a:rPr lang="sr-Latn-RS" dirty="0">
                <a:ea typeface="Calibri"/>
                <a:cs typeface="Calibri"/>
              </a:rPr>
              <a:t> 1647</a:t>
            </a:r>
          </a:p>
          <a:p>
            <a:r>
              <a:rPr lang="sr-Latn-RS" dirty="0" err="1">
                <a:ea typeface="Calibri"/>
                <a:cs typeface="Calibri"/>
              </a:rPr>
              <a:t>Prof</a:t>
            </a:r>
            <a:r>
              <a:rPr lang="sr-Latn-RS" dirty="0">
                <a:ea typeface="Calibri"/>
                <a:cs typeface="Calibri"/>
              </a:rPr>
              <a:t> dr </a:t>
            </a:r>
            <a:r>
              <a:rPr lang="sr-Latn-RS" dirty="0" err="1">
                <a:ea typeface="Calibri"/>
                <a:cs typeface="Calibri"/>
              </a:rPr>
              <a:t>bratislav</a:t>
            </a:r>
            <a:r>
              <a:rPr lang="sr-Latn-RS" dirty="0">
                <a:ea typeface="Calibri"/>
                <a:cs typeface="Calibri"/>
              </a:rPr>
              <a:t> </a:t>
            </a:r>
            <a:r>
              <a:rPr lang="sr-Latn-RS" dirty="0" err="1">
                <a:ea typeface="Calibri"/>
                <a:cs typeface="Calibri"/>
              </a:rPr>
              <a:t>predić</a:t>
            </a:r>
          </a:p>
          <a:p>
            <a:endParaRPr lang="sr-Latn-R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5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 descr="Slika na kojoj se nalazi tekst, snimak ekrana, softver&#10;&#10;Opis je automatski generisan">
            <a:extLst>
              <a:ext uri="{FF2B5EF4-FFF2-40B4-BE49-F238E27FC236}">
                <a16:creationId xmlns:a16="http://schemas.microsoft.com/office/drawing/2014/main" id="{DEF5F8B3-7431-28E8-A5CA-8FDA3D9EE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5"/>
            <a:ext cx="10236970" cy="4104695"/>
          </a:xfrm>
          <a:prstGeom prst="rect">
            <a:avLst/>
          </a:prstGeom>
        </p:spPr>
      </p:pic>
      <p:pic>
        <p:nvPicPr>
          <p:cNvPr id="3" name="Slika 2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7A23ACE2-C20A-52E3-0B07-1C3EC0A499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33" b="-1842"/>
          <a:stretch/>
        </p:blipFill>
        <p:spPr>
          <a:xfrm>
            <a:off x="-962" y="4104409"/>
            <a:ext cx="10246670" cy="27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1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DF1C4445-ACBC-E37D-3FA3-E678F4063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" y="0"/>
            <a:ext cx="10623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7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 descr="Slika na kojoj se nalazi tekst, snimak ekrana, ekran, softver&#10;&#10;Opis je automatski generisan">
            <a:extLst>
              <a:ext uri="{FF2B5EF4-FFF2-40B4-BE49-F238E27FC236}">
                <a16:creationId xmlns:a16="http://schemas.microsoft.com/office/drawing/2014/main" id="{626056AB-5ECF-5744-5050-A7CCC10D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01" y="0"/>
            <a:ext cx="6423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9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348B8EF-538F-F931-78F5-83F7D669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5" y="2703320"/>
            <a:ext cx="10131425" cy="1456267"/>
          </a:xfrm>
        </p:spPr>
        <p:txBody>
          <a:bodyPr/>
          <a:lstStyle/>
          <a:p>
            <a:pPr algn="ctr"/>
            <a:r>
              <a:rPr lang="sr-Latn-RS" sz="5400" dirty="0">
                <a:ea typeface="Calibri Light"/>
                <a:cs typeface="Calibri Light"/>
              </a:rPr>
              <a:t>HVALA NA </a:t>
            </a:r>
            <a:r>
              <a:rPr lang="sr-Latn-RS" sz="5400" dirty="0" err="1">
                <a:ea typeface="Calibri Light"/>
                <a:cs typeface="Calibri Light"/>
              </a:rPr>
              <a:t>PAžnji</a:t>
            </a:r>
            <a:r>
              <a:rPr lang="sr-Latn-RS" sz="5400" dirty="0">
                <a:ea typeface="Calibri Light"/>
                <a:cs typeface="Calibri Light"/>
              </a:rPr>
              <a:t> :)</a:t>
            </a:r>
          </a:p>
        </p:txBody>
      </p:sp>
    </p:spTree>
    <p:extLst>
      <p:ext uri="{BB962C8B-B14F-4D97-AF65-F5344CB8AC3E}">
        <p14:creationId xmlns:p14="http://schemas.microsoft.com/office/powerpoint/2010/main" val="156963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DB1997F-AC74-37F1-DC9E-2179D83C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ea typeface="Calibri Light"/>
                <a:cs typeface="Calibri Light"/>
              </a:rPr>
              <a:t>Uvod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1CFA65B0-FD6E-F6F7-3B54-F08813515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55" y="2060854"/>
            <a:ext cx="7560638" cy="3687617"/>
          </a:xfrm>
        </p:spPr>
        <p:txBody>
          <a:bodyPr>
            <a:normAutofit lnSpcReduction="10000"/>
          </a:bodyPr>
          <a:lstStyle/>
          <a:p>
            <a:pPr algn="just"/>
            <a:r>
              <a:rPr lang="sr-Latn-RS" sz="2800" dirty="0">
                <a:latin typeface="Times New Roman"/>
                <a:cs typeface="Times New Roman"/>
              </a:rPr>
              <a:t>Inteligentni Transportni Sistemi(ITS) treba da bude sistem koji će poboljšati kvalitet putovanja i transporta ljudi, dobara i informacija, uz veću mobilnost i iskorišćenost utrošene energije a manje zagađenja životne sredine. ITS treba da zadovolji i interese pojedinca, preduzeća, organa lokalne uprave, državnih organa, kako u privrednom, društvenom, i kulturnom ambijentu, tako i u pogledu traženja i pružanja usluga</a:t>
            </a:r>
            <a:endParaRPr lang="sr-Latn-RS" sz="28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Slika 3" descr="INTELIGENTNI TRANSPORTNI SISTEMI I ...">
            <a:extLst>
              <a:ext uri="{FF2B5EF4-FFF2-40B4-BE49-F238E27FC236}">
                <a16:creationId xmlns:a16="http://schemas.microsoft.com/office/drawing/2014/main" id="{9093C4E0-A8CF-68BC-F5A2-6B443636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84" y="2779318"/>
            <a:ext cx="3773246" cy="27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7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CC8B96B-AA06-138E-479D-1C537B16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>
                <a:latin typeface="Times New Roman"/>
                <a:cs typeface="Times New Roman"/>
              </a:rPr>
              <a:t>Istorija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41069957-1086-4464-98F7-6641BE06B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3200" dirty="0">
                <a:latin typeface="Times New Roman"/>
                <a:cs typeface="Times New Roman"/>
              </a:rPr>
              <a:t>Period pre </a:t>
            </a:r>
            <a:r>
              <a:rPr lang="sr-Latn-RS" sz="3200" dirty="0" err="1">
                <a:latin typeface="Times New Roman"/>
                <a:cs typeface="Times New Roman"/>
              </a:rPr>
              <a:t>indrustrijske</a:t>
            </a:r>
            <a:r>
              <a:rPr lang="sr-Latn-RS" sz="3200" dirty="0">
                <a:latin typeface="Times New Roman"/>
                <a:cs typeface="Times New Roman"/>
              </a:rPr>
              <a:t> ere</a:t>
            </a:r>
            <a:endParaRPr lang="sr-Latn-RS" sz="3200">
              <a:latin typeface="Times New Roman"/>
              <a:cs typeface="Times New Roman"/>
            </a:endParaRPr>
          </a:p>
          <a:p>
            <a:pPr>
              <a:buClr>
                <a:srgbClr val="FFFFFF"/>
              </a:buClr>
            </a:pPr>
            <a:r>
              <a:rPr lang="sr-Latn-RS" sz="3200" dirty="0">
                <a:latin typeface="Times New Roman"/>
                <a:cs typeface="Times New Roman"/>
              </a:rPr>
              <a:t>Industrijska revolucija</a:t>
            </a:r>
          </a:p>
          <a:p>
            <a:pPr>
              <a:buClr>
                <a:srgbClr val="FFFFFF"/>
              </a:buClr>
            </a:pPr>
            <a:r>
              <a:rPr lang="sr-Latn-RS" sz="3200" dirty="0">
                <a:latin typeface="Times New Roman"/>
                <a:cs typeface="Times New Roman"/>
              </a:rPr>
              <a:t>Period posle drugog svetskog rata</a:t>
            </a:r>
          </a:p>
          <a:p>
            <a:pPr>
              <a:buClr>
                <a:srgbClr val="FFFFFF"/>
              </a:buClr>
            </a:pPr>
            <a:r>
              <a:rPr lang="sr-Latn-RS" sz="3200" dirty="0">
                <a:latin typeface="Times New Roman"/>
                <a:cs typeface="Times New Roman"/>
              </a:rPr>
              <a:t>Kasni 20. I početak 21. Veka</a:t>
            </a:r>
          </a:p>
          <a:p>
            <a:pPr>
              <a:buClr>
                <a:srgbClr val="FFFFFF"/>
              </a:buClr>
            </a:pPr>
            <a:r>
              <a:rPr lang="sr-Latn-RS" sz="3200" dirty="0">
                <a:latin typeface="Times New Roman"/>
                <a:cs typeface="Times New Roman"/>
              </a:rPr>
              <a:t>Prihvatanje Inteligentnih </a:t>
            </a:r>
            <a:r>
              <a:rPr lang="sr-Latn-RS" sz="3200" err="1">
                <a:latin typeface="Times New Roman"/>
                <a:cs typeface="Times New Roman"/>
              </a:rPr>
              <a:t>trasnportnih</a:t>
            </a:r>
            <a:r>
              <a:rPr lang="sr-Latn-RS" sz="3200" dirty="0">
                <a:latin typeface="Times New Roman"/>
                <a:cs typeface="Times New Roman"/>
              </a:rPr>
              <a:t> sistema danas: </a:t>
            </a:r>
            <a:endParaRPr lang="sr-Latn-RS" sz="3200">
              <a:latin typeface="Times New Roman"/>
              <a:cs typeface="Times New Roman"/>
            </a:endParaRPr>
          </a:p>
          <a:p>
            <a:pPr>
              <a:buClr>
                <a:srgbClr val="FFFFFF"/>
              </a:buClr>
            </a:pPr>
            <a:endParaRPr lang="sr-Latn-R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462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CC8D1C4-B627-89CD-186C-1508C145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97" y="153824"/>
            <a:ext cx="10131425" cy="1456267"/>
          </a:xfrm>
        </p:spPr>
        <p:txBody>
          <a:bodyPr>
            <a:normAutofit/>
          </a:bodyPr>
          <a:lstStyle/>
          <a:p>
            <a:r>
              <a:rPr lang="sr-Latn-RS" dirty="0">
                <a:latin typeface="Aptos Display"/>
              </a:rPr>
              <a:t>Osnovni principi ITS-a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4FBF4115-F3BD-DCAB-7DE5-E60B27533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96" y="2063732"/>
            <a:ext cx="11662545" cy="369186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sr-Latn-RS" sz="2800" b="1" u="sng" dirty="0">
                <a:latin typeface="Times New Roman"/>
                <a:cs typeface="Times New Roman"/>
              </a:rPr>
              <a:t>Održivost </a:t>
            </a:r>
            <a:r>
              <a:rPr lang="sr-Latn-RS" sz="2800" b="1" dirty="0">
                <a:latin typeface="Times New Roman"/>
                <a:cs typeface="Times New Roman"/>
              </a:rPr>
              <a:t>- </a:t>
            </a:r>
            <a:r>
              <a:rPr lang="sr-Latn-RS" sz="2800" dirty="0">
                <a:ea typeface="+mn-lt"/>
                <a:cs typeface="+mn-lt"/>
              </a:rPr>
              <a:t>igraju ključnu ulogu u smanjenju negativnih ekoloških i društvenih uticaja transporta</a:t>
            </a:r>
            <a:endParaRPr lang="sr-Latn-RS" sz="2800" b="1" dirty="0">
              <a:latin typeface="Times New Roman"/>
              <a:cs typeface="Times New Roman"/>
            </a:endParaRPr>
          </a:p>
          <a:p>
            <a:pPr algn="just">
              <a:buClr>
                <a:srgbClr val="FFFFFF"/>
              </a:buClr>
            </a:pPr>
            <a:r>
              <a:rPr lang="sr-Latn-RS" sz="2800" b="1" u="sng" dirty="0">
                <a:latin typeface="Times New Roman"/>
                <a:cs typeface="Times New Roman"/>
              </a:rPr>
              <a:t>Integracija </a:t>
            </a:r>
            <a:r>
              <a:rPr lang="sr-Latn-RS" sz="2800" b="1" dirty="0">
                <a:latin typeface="Times New Roman"/>
                <a:cs typeface="Times New Roman"/>
              </a:rPr>
              <a:t>- </a:t>
            </a:r>
            <a:r>
              <a:rPr lang="sr-Latn-RS" sz="2800" dirty="0">
                <a:latin typeface="Times New Roman"/>
                <a:cs typeface="Times New Roman"/>
              </a:rPr>
              <a:t>integriše različite komponente kao što su vozila, infrastruktura i korisnici kako bi stvorio koherentan sistem</a:t>
            </a:r>
          </a:p>
          <a:p>
            <a:pPr algn="just">
              <a:buClr>
                <a:srgbClr val="FFFFFF"/>
              </a:buClr>
            </a:pPr>
            <a:r>
              <a:rPr lang="sr-Latn-RS" sz="2800" b="1" u="sng" dirty="0">
                <a:latin typeface="Times New Roman"/>
                <a:cs typeface="Times New Roman"/>
              </a:rPr>
              <a:t>Bezbednost </a:t>
            </a:r>
            <a:r>
              <a:rPr lang="sr-Latn-RS" sz="2800" b="1" dirty="0">
                <a:latin typeface="Times New Roman"/>
                <a:cs typeface="Times New Roman"/>
              </a:rPr>
              <a:t>- </a:t>
            </a:r>
            <a:r>
              <a:rPr lang="sr-Latn-RS" sz="2800" dirty="0">
                <a:latin typeface="Times New Roman"/>
                <a:cs typeface="Times New Roman"/>
              </a:rPr>
              <a:t>poboljšava bezbednost na putevima kroz različite funkcionalnosti kao što su sistemi za izbegavanje sudara i ažuriranja saobraćaja u realnom vremenu</a:t>
            </a:r>
          </a:p>
          <a:p>
            <a:pPr algn="just">
              <a:buClr>
                <a:srgbClr val="FFFFFF"/>
              </a:buClr>
            </a:pPr>
            <a:r>
              <a:rPr lang="sr-Latn-RS" sz="2800" b="1" u="sng" err="1">
                <a:latin typeface="Times New Roman"/>
                <a:cs typeface="Times New Roman"/>
              </a:rPr>
              <a:t>Reaktivnost</a:t>
            </a:r>
            <a:r>
              <a:rPr lang="sr-Latn-RS" sz="2800" b="1" u="sng" dirty="0">
                <a:latin typeface="Times New Roman"/>
                <a:cs typeface="Times New Roman"/>
              </a:rPr>
              <a:t> </a:t>
            </a:r>
            <a:r>
              <a:rPr lang="sr-Latn-RS" sz="2800" b="1" dirty="0">
                <a:latin typeface="Times New Roman"/>
                <a:cs typeface="Times New Roman"/>
              </a:rPr>
              <a:t>- </a:t>
            </a:r>
            <a:r>
              <a:rPr lang="sr-Latn-RS" sz="2800" dirty="0">
                <a:latin typeface="Times New Roman"/>
                <a:cs typeface="Times New Roman"/>
              </a:rPr>
              <a:t>igra ključnu ulogu u pružanju informacija u realnom vremenu i prilagođavanju uslovima kako bi poboljšao protok saobraćaja</a:t>
            </a:r>
            <a:endParaRPr lang="sr-Latn-R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68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C2F09F7-2039-37FD-9952-49EE786C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ea typeface="Calibri Light"/>
                <a:cs typeface="Calibri Light"/>
              </a:rPr>
              <a:t>Komponente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B170532A-1227-527E-BCFF-1FE9C5A83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2800" dirty="0">
                <a:latin typeface="Times New Roman"/>
                <a:cs typeface="Times New Roman"/>
              </a:rPr>
              <a:t>Senzori</a:t>
            </a:r>
          </a:p>
          <a:p>
            <a:r>
              <a:rPr lang="sr-Latn-RS" sz="2800" dirty="0">
                <a:latin typeface="Times New Roman"/>
                <a:cs typeface="Times New Roman"/>
              </a:rPr>
              <a:t>Komunikacione tehnologije</a:t>
            </a:r>
          </a:p>
          <a:p>
            <a:r>
              <a:rPr lang="sr-Latn-RS" sz="2800" dirty="0" err="1">
                <a:latin typeface="Times New Roman"/>
                <a:cs typeface="Times New Roman"/>
              </a:rPr>
              <a:t>Procesuiranje</a:t>
            </a:r>
            <a:r>
              <a:rPr lang="sr-Latn-RS" sz="2800" dirty="0">
                <a:latin typeface="Times New Roman"/>
                <a:cs typeface="Times New Roman"/>
              </a:rPr>
              <a:t> podataka</a:t>
            </a:r>
          </a:p>
          <a:p>
            <a:r>
              <a:rPr lang="sr-Latn-RS" sz="2800" dirty="0">
                <a:latin typeface="Times New Roman"/>
                <a:cs typeface="Times New Roman"/>
              </a:rPr>
              <a:t>Korisnički interfejsi i informacioni sistemi</a:t>
            </a:r>
          </a:p>
          <a:p>
            <a:pPr>
              <a:buClr>
                <a:srgbClr val="FFFFFF"/>
              </a:buClr>
            </a:pPr>
            <a:endParaRPr lang="sr-Latn-RS" dirty="0">
              <a:ea typeface="Calibri"/>
              <a:cs typeface="Calibri"/>
            </a:endParaRPr>
          </a:p>
        </p:txBody>
      </p:sp>
      <p:pic>
        <p:nvPicPr>
          <p:cNvPr id="4" name="Slika 3" descr="Slika na kojoj se nalazi vozilo, Kopneno vozilo, točak, tekst&#10;&#10;Opis je automatski generisan">
            <a:extLst>
              <a:ext uri="{FF2B5EF4-FFF2-40B4-BE49-F238E27FC236}">
                <a16:creationId xmlns:a16="http://schemas.microsoft.com/office/drawing/2014/main" id="{6D7F81CA-6A2E-EE7E-7EF8-E9AD97E47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634" y="2311833"/>
            <a:ext cx="3990976" cy="26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13F41F-FE1E-781E-7F6B-67E20826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ea typeface="Calibri Light"/>
                <a:cs typeface="Calibri Light"/>
              </a:rPr>
              <a:t>On radar</a:t>
            </a:r>
            <a:endParaRPr lang="sr-Latn-RS" dirty="0"/>
          </a:p>
        </p:txBody>
      </p:sp>
      <p:pic>
        <p:nvPicPr>
          <p:cNvPr id="4" name="Čuvar mesta za sadržaj 3" descr="Slika na kojoj se nalazi logotip, Grafika, simbol, clipart&#10;&#10;Opis je automatski generisan">
            <a:extLst>
              <a:ext uri="{FF2B5EF4-FFF2-40B4-BE49-F238E27FC236}">
                <a16:creationId xmlns:a16="http://schemas.microsoft.com/office/drawing/2014/main" id="{BB5F315E-C322-03F7-8AA0-44F8595E4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9197" y="2437213"/>
            <a:ext cx="5031053" cy="3649133"/>
          </a:xfrm>
        </p:spPr>
      </p:pic>
      <p:sp>
        <p:nvSpPr>
          <p:cNvPr id="6" name="Okvir za tekst 5">
            <a:extLst>
              <a:ext uri="{FF2B5EF4-FFF2-40B4-BE49-F238E27FC236}">
                <a16:creationId xmlns:a16="http://schemas.microsoft.com/office/drawing/2014/main" id="{41B66C55-E93D-9CDF-2723-A5DA8D07DB54}"/>
              </a:ext>
            </a:extLst>
          </p:cNvPr>
          <p:cNvSpPr txBox="1"/>
          <p:nvPr/>
        </p:nvSpPr>
        <p:spPr>
          <a:xfrm>
            <a:off x="826093" y="2435551"/>
            <a:ext cx="462185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sz="2800" dirty="0">
                <a:latin typeface="Aptos"/>
              </a:rPr>
              <a:t>On Radar je aplikacija koja je pruža korisnicima da međusobno pomažu jedno drugima upozoravajući druge učesnike u saobraćaju o mestu patrole na putevima</a:t>
            </a:r>
            <a:endParaRPr lang="sr-Latn-RS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547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68C72D0-FA2F-931F-5768-6EC8DA34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RS" dirty="0">
              <a:ea typeface="Calibri Light"/>
              <a:cs typeface="Calibri Light"/>
            </a:endParaRPr>
          </a:p>
        </p:txBody>
      </p:sp>
      <p:pic>
        <p:nvPicPr>
          <p:cNvPr id="4" name="Čuvar mesta za sadržaj 3" descr="Slika na kojoj se nalazi tekst, Mobilni telefon, snimak ekrana, Prenosni uređaj za komunikaciju&#10;&#10;Opis je automatski generisan">
            <a:extLst>
              <a:ext uri="{FF2B5EF4-FFF2-40B4-BE49-F238E27FC236}">
                <a16:creationId xmlns:a16="http://schemas.microsoft.com/office/drawing/2014/main" id="{EC0CB82C-F48F-623C-42FF-6C01EDAD4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25" y="240628"/>
            <a:ext cx="3136474" cy="6258405"/>
          </a:xfrm>
        </p:spPr>
      </p:pic>
      <p:pic>
        <p:nvPicPr>
          <p:cNvPr id="5" name="Slika 4" descr="Slika na kojoj se nalazi tekst, Mobilni telefon, snimak ekrana, gadžet&#10;&#10;Opis je automatski generisan">
            <a:extLst>
              <a:ext uri="{FF2B5EF4-FFF2-40B4-BE49-F238E27FC236}">
                <a16:creationId xmlns:a16="http://schemas.microsoft.com/office/drawing/2014/main" id="{7E326763-DEEB-7549-D99F-8B9EC2CC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92" y="238604"/>
            <a:ext cx="2947411" cy="6242246"/>
          </a:xfrm>
          <a:prstGeom prst="rect">
            <a:avLst/>
          </a:prstGeom>
        </p:spPr>
      </p:pic>
      <p:pic>
        <p:nvPicPr>
          <p:cNvPr id="7" name="Slika 6" descr="Slika na kojoj se nalazi tekst, Mobilni telefon, snimak ekrana, Uređaj za komunikaciju&#10;&#10;Opis je automatski generisan">
            <a:extLst>
              <a:ext uri="{FF2B5EF4-FFF2-40B4-BE49-F238E27FC236}">
                <a16:creationId xmlns:a16="http://schemas.microsoft.com/office/drawing/2014/main" id="{158A9FD8-B29C-7F72-DB0F-A1833EC2F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553" y="238606"/>
            <a:ext cx="2988349" cy="6234545"/>
          </a:xfrm>
          <a:prstGeom prst="rect">
            <a:avLst/>
          </a:prstGeom>
        </p:spPr>
      </p:pic>
      <p:pic>
        <p:nvPicPr>
          <p:cNvPr id="8" name="Slika 7" descr="Slika na kojoj se nalazi tekst, snimak ekrana, Mobilni telefon, Uređaj za komunikaciju&#10;&#10;Opis je automatski generisan">
            <a:extLst>
              <a:ext uri="{FF2B5EF4-FFF2-40B4-BE49-F238E27FC236}">
                <a16:creationId xmlns:a16="http://schemas.microsoft.com/office/drawing/2014/main" id="{B00C2E25-89E8-237A-25A7-B48F16FED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975" y="230908"/>
            <a:ext cx="3156295" cy="62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9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 descr="Slika na kojoj se nalazi tekst, Mobilni telefon, Uređaj za komunikaciju, snimak ekrana&#10;&#10;Opis je automatski generisan">
            <a:extLst>
              <a:ext uri="{FF2B5EF4-FFF2-40B4-BE49-F238E27FC236}">
                <a16:creationId xmlns:a16="http://schemas.microsoft.com/office/drawing/2014/main" id="{997EE8E8-335F-0393-60FE-842DBA30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6" r="6122"/>
          <a:stretch/>
        </p:blipFill>
        <p:spPr>
          <a:xfrm>
            <a:off x="797990" y="0"/>
            <a:ext cx="3344908" cy="6858000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3" name="Slika 2" descr="Slika na kojoj se nalazi tekst, snimak ekrana, Uređaj za komunikaciju, Mobilni telefon&#10;&#10;Opis je automatski generisan">
            <a:extLst>
              <a:ext uri="{FF2B5EF4-FFF2-40B4-BE49-F238E27FC236}">
                <a16:creationId xmlns:a16="http://schemas.microsoft.com/office/drawing/2014/main" id="{2222101A-54FB-AA6D-9BBE-B3045BE1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805" y="0"/>
            <a:ext cx="3398996" cy="6858000"/>
          </a:xfrm>
          <a:prstGeom prst="rect">
            <a:avLst/>
          </a:prstGeom>
        </p:spPr>
      </p:pic>
      <p:pic>
        <p:nvPicPr>
          <p:cNvPr id="4" name="Slika 3" descr="Slika na kojoj se nalazi tekst, snimak ekrana, gadžet, Mobilni uređaj&#10;&#10;Opis je automatski generisan">
            <a:extLst>
              <a:ext uri="{FF2B5EF4-FFF2-40B4-BE49-F238E27FC236}">
                <a16:creationId xmlns:a16="http://schemas.microsoft.com/office/drawing/2014/main" id="{597E8116-A05D-82B1-B953-AC36D7C0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085" y="0"/>
            <a:ext cx="3354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5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38BF3ABB-1C09-0F13-FC4B-CD6B4422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"/>
            <a:ext cx="7173576" cy="3053947"/>
          </a:xfrm>
          <a:prstGeom prst="rect">
            <a:avLst/>
          </a:prstGeom>
        </p:spPr>
      </p:pic>
      <p:pic>
        <p:nvPicPr>
          <p:cNvPr id="3" name="Slika 2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E234262B-F47F-4917-8551-7D497D70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5" y="2894060"/>
            <a:ext cx="5539372" cy="4225637"/>
          </a:xfrm>
          <a:prstGeom prst="rect">
            <a:avLst/>
          </a:prstGeom>
        </p:spPr>
      </p:pic>
      <p:pic>
        <p:nvPicPr>
          <p:cNvPr id="4" name="Slika 3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FC951E66-6E03-232B-C487-01096D0F4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184" y="1262302"/>
            <a:ext cx="5338785" cy="43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67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Široki ekran</PresentationFormat>
  <Paragraphs>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13</vt:i4>
      </vt:variant>
    </vt:vector>
  </HeadingPairs>
  <TitlesOfParts>
    <vt:vector size="14" baseType="lpstr">
      <vt:lpstr>Celestial</vt:lpstr>
      <vt:lpstr>ON radar Inteligentni transportni sistemi</vt:lpstr>
      <vt:lpstr>Uvod</vt:lpstr>
      <vt:lpstr>Istorija</vt:lpstr>
      <vt:lpstr>Osnovni principi ITS-a</vt:lpstr>
      <vt:lpstr>Komponente</vt:lpstr>
      <vt:lpstr>On radar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HVALA NA PAžnji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144</cp:revision>
  <dcterms:created xsi:type="dcterms:W3CDTF">2024-09-17T06:26:20Z</dcterms:created>
  <dcterms:modified xsi:type="dcterms:W3CDTF">2024-09-17T11:17:41Z</dcterms:modified>
</cp:coreProperties>
</file>